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10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28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77368" y="292609"/>
            <a:ext cx="14069568" cy="765352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76" y="1058851"/>
            <a:ext cx="11960352" cy="3511296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64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436" y="4643561"/>
            <a:ext cx="10521432" cy="1665798"/>
          </a:xfrm>
        </p:spPr>
        <p:txBody>
          <a:bodyPr>
            <a:normAutofit/>
          </a:bodyPr>
          <a:lstStyle>
            <a:lvl1pPr marL="0" indent="0" algn="ctr">
              <a:buNone/>
              <a:defRPr sz="2640">
                <a:solidFill>
                  <a:srgbClr val="FFFFFF"/>
                </a:solidFill>
              </a:defRPr>
            </a:lvl1pPr>
            <a:lvl2pPr marL="548640" indent="0" algn="ctr">
              <a:buNone/>
              <a:defRPr sz="2640"/>
            </a:lvl2pPr>
            <a:lvl3pPr marL="1097280" indent="0" algn="ctr">
              <a:buNone/>
              <a:defRPr sz="264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74393" y="4480560"/>
            <a:ext cx="987552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80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6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914400"/>
            <a:ext cx="2788920" cy="649224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914400"/>
            <a:ext cx="8915400" cy="649224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1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40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95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90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02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0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3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4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4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88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709" y="1408290"/>
            <a:ext cx="11960352" cy="351129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8640" b="0" cap="all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1914" y="4985424"/>
            <a:ext cx="10522915" cy="1636567"/>
          </a:xfrm>
        </p:spPr>
        <p:txBody>
          <a:bodyPr anchor="t">
            <a:normAutofit/>
          </a:bodyPr>
          <a:lstStyle>
            <a:lvl1pPr marL="0" indent="0" algn="ctr">
              <a:buNone/>
              <a:defRPr sz="2640">
                <a:solidFill>
                  <a:schemeClr val="accent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77441" y="4824490"/>
            <a:ext cx="98755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9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468879"/>
            <a:ext cx="5705856" cy="4828032"/>
          </a:xfrm>
        </p:spPr>
        <p:txBody>
          <a:bodyPr/>
          <a:lstStyle>
            <a:lvl1pPr>
              <a:defRPr sz="264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1134" y="2468880"/>
            <a:ext cx="5705856" cy="4828032"/>
          </a:xfrm>
        </p:spPr>
        <p:txBody>
          <a:bodyPr/>
          <a:lstStyle>
            <a:lvl1pPr>
              <a:defRPr sz="264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9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401813"/>
            <a:ext cx="5705856" cy="9326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265780"/>
            <a:ext cx="5705856" cy="4059936"/>
          </a:xfrm>
        </p:spPr>
        <p:txBody>
          <a:bodyPr/>
          <a:lstStyle>
            <a:lvl1pPr>
              <a:defRPr sz="264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23008" y="2398838"/>
            <a:ext cx="5705856" cy="9326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23008" y="3263186"/>
            <a:ext cx="5705856" cy="4059936"/>
          </a:xfrm>
        </p:spPr>
        <p:txBody>
          <a:bodyPr/>
          <a:lstStyle>
            <a:lvl1pPr>
              <a:defRPr sz="264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9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4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16736"/>
            <a:ext cx="4718304" cy="208483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591" y="1316736"/>
            <a:ext cx="6254496" cy="5596128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01568"/>
            <a:ext cx="4718304" cy="3621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16736"/>
            <a:ext cx="4718304" cy="208483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5897" y="1283816"/>
            <a:ext cx="7318858" cy="576072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336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01568"/>
            <a:ext cx="4718304" cy="34564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9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77368" y="292609"/>
            <a:ext cx="14069568" cy="765352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31520"/>
            <a:ext cx="11850624" cy="16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468880"/>
            <a:ext cx="11847445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595" y="7468594"/>
            <a:ext cx="279488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978" y="7468594"/>
            <a:ext cx="566132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5437" y="7468594"/>
            <a:ext cx="20474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19456" algn="l" defTabSz="1097280" rtl="0" eaLnBrk="1" latinLnBrk="0" hangingPunct="1">
        <a:lnSpc>
          <a:spcPct val="90000"/>
        </a:lnSpc>
        <a:spcBef>
          <a:spcPts val="1680"/>
        </a:spcBef>
        <a:buClr>
          <a:schemeClr val="accent1"/>
        </a:buClr>
        <a:buSzPct val="80000"/>
        <a:buFont typeface="Corbel" pitchFamily="34" charset="0"/>
        <a:buChar char="•"/>
        <a:defRPr sz="264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8640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77824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216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7008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36192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2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28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64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0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51864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Звіт про діяльність ЗДО №4 за 2024/2025 навчальний рік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51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uk-UA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Завідувач ЗДО </a:t>
            </a: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Лариса</a:t>
            </a: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Мельник</a:t>
            </a:r>
            <a:endParaRPr lang="en-US" sz="17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A196E9-537C-4E46-BF8A-26421AE8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6" y="250081"/>
            <a:ext cx="5338762" cy="7729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80116" y="752118"/>
            <a:ext cx="3938468" cy="492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Подяка та подяка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957262" y="1565554"/>
            <a:ext cx="4477583" cy="1494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Наша щоденна діяльність — це прояв стійкості, любові до дітей, турботи про їхнє сьогодення і віри у щасливе майбутнє. Завдяки згуртованості колективу, небайдужості батьків, підтримці засновника ми змогли забезпечити безперервність освітнього процесу.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1551503" y="3334049"/>
            <a:ext cx="1969175" cy="246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Вдячність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485775" y="3826193"/>
            <a:ext cx="4949071" cy="1281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ЗСУ — за можливість виховувати дітей під мирним небом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Батькам — за віру, підтримку та активну позицію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Колективу — за самовідданість, силу духу та фаховість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800" y="1531501"/>
            <a:ext cx="6930985" cy="392751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880116" y="5629076"/>
            <a:ext cx="5380434" cy="1099423"/>
          </a:xfrm>
          <a:prstGeom prst="roundRect">
            <a:avLst>
              <a:gd name="adj" fmla="val 2149"/>
            </a:avLst>
          </a:prstGeom>
          <a:solidFill>
            <a:srgbClr val="F3F3F7"/>
          </a:solidFill>
          <a:ln w="22860">
            <a:solidFill>
              <a:srgbClr val="C6C6D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060496" y="5809456"/>
            <a:ext cx="2042755" cy="246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Разом — ми незламні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2060496" y="6121161"/>
            <a:ext cx="5019675" cy="426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Заклад дошкільної освіти №4 вистояв і продовжив функціонування навіть у найскладніші дні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369850" y="5629076"/>
            <a:ext cx="5380434" cy="1099423"/>
          </a:xfrm>
          <a:prstGeom prst="roundRect">
            <a:avLst>
              <a:gd name="adj" fmla="val 2149"/>
            </a:avLst>
          </a:prstGeom>
          <a:solidFill>
            <a:srgbClr val="F3F3F7"/>
          </a:solidFill>
          <a:ln w="22860">
            <a:solidFill>
              <a:srgbClr val="C6C6D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550229" y="5809456"/>
            <a:ext cx="2392323" cy="246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Разом — ми переможемо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7550229" y="6121161"/>
            <a:ext cx="5019675" cy="2134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Наші діти — це майбутнє вільної та щасливої України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1880116" y="6851491"/>
            <a:ext cx="10870168" cy="2134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Працюємо для дітей. Працюємо для України. Працюємо з любов'ю.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1880116" y="7187961"/>
            <a:ext cx="10870168" cy="2134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400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Дякую за увагу!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4746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303" y="3522821"/>
            <a:ext cx="5712262" cy="636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Умови виконання місії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13303" y="4617363"/>
            <a:ext cx="2547461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Правова база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13303" y="5118973"/>
            <a:ext cx="6353294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Закони України «Про освіту», «Про дошкільну освіту» №3788-IX, Указ Президента №64/2022, Положення про ЗДО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571423" y="4617363"/>
            <a:ext cx="2547461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Ключові завдання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7571423" y="5118973"/>
            <a:ext cx="6353294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Прозорість управління, підвищення безпеки в умовах воєнного стану, активна громадська участ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13303" y="6108859"/>
            <a:ext cx="4279106" cy="1145262"/>
          </a:xfrm>
          <a:prstGeom prst="roundRect">
            <a:avLst>
              <a:gd name="adj" fmla="val 2669"/>
            </a:avLst>
          </a:prstGeom>
          <a:solidFill>
            <a:srgbClr val="E0E0EC"/>
          </a:solidFill>
          <a:ln/>
        </p:spPr>
      </p:sp>
      <p:sp>
        <p:nvSpPr>
          <p:cNvPr id="9" name="Text 6"/>
          <p:cNvSpPr/>
          <p:nvPr/>
        </p:nvSpPr>
        <p:spPr>
          <a:xfrm>
            <a:off x="917019" y="6312575"/>
            <a:ext cx="2547461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152 дитини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917019" y="6740843"/>
            <a:ext cx="3871674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Відвідували заклад у 2024/2025 н.р.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5175528" y="6108859"/>
            <a:ext cx="4279225" cy="1145262"/>
          </a:xfrm>
          <a:prstGeom prst="roundRect">
            <a:avLst>
              <a:gd name="adj" fmla="val 2669"/>
            </a:avLst>
          </a:prstGeom>
          <a:solidFill>
            <a:srgbClr val="E0E0EC"/>
          </a:solidFill>
          <a:ln/>
        </p:spPr>
      </p:sp>
      <p:sp>
        <p:nvSpPr>
          <p:cNvPr id="12" name="Text 9"/>
          <p:cNvSpPr/>
          <p:nvPr/>
        </p:nvSpPr>
        <p:spPr>
          <a:xfrm>
            <a:off x="5379244" y="6312575"/>
            <a:ext cx="2547461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50 працівників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5379244" y="6740843"/>
            <a:ext cx="3871793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Педагогічний та технічний колектив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9637871" y="6108859"/>
            <a:ext cx="4279106" cy="1145262"/>
          </a:xfrm>
          <a:prstGeom prst="roundRect">
            <a:avLst>
              <a:gd name="adj" fmla="val 2669"/>
            </a:avLst>
          </a:prstGeom>
          <a:solidFill>
            <a:srgbClr val="E0E0EC"/>
          </a:solidFill>
          <a:ln/>
        </p:spPr>
      </p:sp>
      <p:sp>
        <p:nvSpPr>
          <p:cNvPr id="15" name="Text 12"/>
          <p:cNvSpPr/>
          <p:nvPr/>
        </p:nvSpPr>
        <p:spPr>
          <a:xfrm>
            <a:off x="9841587" y="6312575"/>
            <a:ext cx="2547461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9 груп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9841587" y="6740843"/>
            <a:ext cx="3871674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Вікові категорії від 1,5 до 6 років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5786" y="1205270"/>
            <a:ext cx="7992428" cy="1028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Переваги роботи в умовах воєнного стану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575786" y="2412444"/>
            <a:ext cx="164425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9393C"/>
                </a:solidFill>
                <a:latin typeface="Playfair Display Light" pitchFamily="34" charset="0"/>
                <a:ea typeface="Playfair Display Light" pitchFamily="34" charset="-122"/>
                <a:cs typeface="Playfair Display Light" pitchFamily="34" charset="-120"/>
              </a:rPr>
              <a:t>01</a:t>
            </a:r>
            <a:endParaRPr lang="en-US" sz="1250" dirty="0"/>
          </a:p>
        </p:txBody>
      </p:sp>
      <p:sp>
        <p:nvSpPr>
          <p:cNvPr id="5" name="Shape 2"/>
          <p:cNvSpPr/>
          <p:nvPr/>
        </p:nvSpPr>
        <p:spPr>
          <a:xfrm>
            <a:off x="575786" y="2669143"/>
            <a:ext cx="7992428" cy="22860"/>
          </a:xfrm>
          <a:prstGeom prst="rect">
            <a:avLst/>
          </a:prstGeom>
          <a:solidFill>
            <a:srgbClr val="101014"/>
          </a:solidFill>
          <a:ln/>
        </p:spPr>
      </p:sp>
      <p:sp>
        <p:nvSpPr>
          <p:cNvPr id="6" name="Text 3"/>
          <p:cNvSpPr/>
          <p:nvPr/>
        </p:nvSpPr>
        <p:spPr>
          <a:xfrm>
            <a:off x="575786" y="2797016"/>
            <a:ext cx="3211592" cy="256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Організація освітнього процесу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75786" y="3125510"/>
            <a:ext cx="7992428" cy="227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Адаптація до повітряних тривог, оптимізація режиму дня, забезпечення безперервності навчання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75786" y="3595211"/>
            <a:ext cx="164425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9393C"/>
                </a:solidFill>
                <a:latin typeface="Playfair Display Light" pitchFamily="34" charset="0"/>
                <a:ea typeface="Playfair Display Light" pitchFamily="34" charset="-122"/>
                <a:cs typeface="Playfair Display Light" pitchFamily="34" charset="-120"/>
              </a:rPr>
              <a:t>02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575786" y="3851910"/>
            <a:ext cx="7992428" cy="22860"/>
          </a:xfrm>
          <a:prstGeom prst="rect">
            <a:avLst/>
          </a:prstGeom>
          <a:solidFill>
            <a:srgbClr val="101014"/>
          </a:solidFill>
          <a:ln/>
        </p:spPr>
      </p:sp>
      <p:sp>
        <p:nvSpPr>
          <p:cNvPr id="10" name="Text 7"/>
          <p:cNvSpPr/>
          <p:nvPr/>
        </p:nvSpPr>
        <p:spPr>
          <a:xfrm>
            <a:off x="575786" y="3979783"/>
            <a:ext cx="3602712" cy="256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Виховання національної свідомості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75786" y="4308277"/>
            <a:ext cx="7992428" cy="227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Формування патріотичних почуттів через любов до природи рідного краю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575786" y="4777978"/>
            <a:ext cx="164425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9393C"/>
                </a:solidFill>
                <a:latin typeface="Playfair Display Light" pitchFamily="34" charset="0"/>
                <a:ea typeface="Playfair Display Light" pitchFamily="34" charset="-122"/>
                <a:cs typeface="Playfair Display Light" pitchFamily="34" charset="-120"/>
              </a:rPr>
              <a:t>03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575786" y="5034677"/>
            <a:ext cx="7992428" cy="22860"/>
          </a:xfrm>
          <a:prstGeom prst="rect">
            <a:avLst/>
          </a:prstGeom>
          <a:solidFill>
            <a:srgbClr val="101014"/>
          </a:solidFill>
          <a:ln/>
        </p:spPr>
      </p:sp>
      <p:sp>
        <p:nvSpPr>
          <p:cNvPr id="14" name="Text 11"/>
          <p:cNvSpPr/>
          <p:nvPr/>
        </p:nvSpPr>
        <p:spPr>
          <a:xfrm>
            <a:off x="575786" y="5162550"/>
            <a:ext cx="2056448" cy="256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Ментальне здоров'я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575786" y="5491043"/>
            <a:ext cx="7992428" cy="227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Впровадження програм емоційного виховання, психологічна підтримка всіх учасників</a:t>
            </a:r>
            <a:endParaRPr lang="en-US" sz="1250" dirty="0"/>
          </a:p>
        </p:txBody>
      </p:sp>
      <p:sp>
        <p:nvSpPr>
          <p:cNvPr id="16" name="Text 13"/>
          <p:cNvSpPr/>
          <p:nvPr/>
        </p:nvSpPr>
        <p:spPr>
          <a:xfrm>
            <a:off x="575786" y="5960745"/>
            <a:ext cx="164425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9393C"/>
                </a:solidFill>
                <a:latin typeface="Playfair Display Light" pitchFamily="34" charset="0"/>
                <a:ea typeface="Playfair Display Light" pitchFamily="34" charset="-122"/>
                <a:cs typeface="Playfair Display Light" pitchFamily="34" charset="-120"/>
              </a:rPr>
              <a:t>04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575786" y="6217444"/>
            <a:ext cx="7992428" cy="22860"/>
          </a:xfrm>
          <a:prstGeom prst="rect">
            <a:avLst/>
          </a:prstGeom>
          <a:solidFill>
            <a:srgbClr val="101014"/>
          </a:solidFill>
          <a:ln/>
        </p:spPr>
      </p:sp>
      <p:sp>
        <p:nvSpPr>
          <p:cNvPr id="18" name="Text 15"/>
          <p:cNvSpPr/>
          <p:nvPr/>
        </p:nvSpPr>
        <p:spPr>
          <a:xfrm>
            <a:off x="575786" y="6345317"/>
            <a:ext cx="2056448" cy="256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Ігрова діяльність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575786" y="6673810"/>
            <a:ext cx="7992428" cy="227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Використання гри як природного ресурсу для подолання кризових ситуацій</a:t>
            </a:r>
            <a:endParaRPr lang="en-US" sz="12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36144" y="494705"/>
            <a:ext cx="5175885" cy="52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Організаційна структура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1293256" y="1898214"/>
            <a:ext cx="4643199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 err="1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Керівництво</a:t>
            </a:r>
            <a:r>
              <a:rPr lang="en-US" sz="19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 </a:t>
            </a:r>
            <a:r>
              <a:rPr lang="en-US" sz="1950" b="1" dirty="0" err="1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та</a:t>
            </a:r>
            <a:r>
              <a:rPr lang="en-US" sz="19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 </a:t>
            </a:r>
            <a:r>
              <a:rPr lang="en-US" sz="1950" b="1" dirty="0" err="1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методичний</a:t>
            </a:r>
            <a:r>
              <a:rPr lang="en-US" sz="19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 </a:t>
            </a:r>
            <a:r>
              <a:rPr lang="en-US" sz="1950" b="1" dirty="0" err="1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супровід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1070193" y="2445663"/>
            <a:ext cx="7369612" cy="232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Завідувач: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Лариса Мельник, 30 років педагогічного стажу, 11 років на посаді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013160" y="2921852"/>
            <a:ext cx="7369612" cy="232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Вихователь-методист:</a:t>
            </a: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Світлана Макарікова, 37 років досвіду, 21 рік на посаді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13160" y="3609141"/>
            <a:ext cx="7369612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Педагогічний колектив: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24 педагоги, включаючи вихователів, музичних керівників, психолога, логопеда, інструктора з ФК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1127460" y="4529317"/>
            <a:ext cx="7369612" cy="232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Рівень освіти: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100% педагогів мають вищу педагогічну освіту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998" y="1342668"/>
            <a:ext cx="3779639" cy="5039439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536144" y="6743938"/>
            <a:ext cx="3749635" cy="552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24</a:t>
            </a:r>
            <a:endParaRPr lang="en-US" sz="4350" dirty="0"/>
          </a:p>
        </p:txBody>
      </p:sp>
      <p:sp>
        <p:nvSpPr>
          <p:cNvPr id="10" name="Text 7"/>
          <p:cNvSpPr/>
          <p:nvPr/>
        </p:nvSpPr>
        <p:spPr>
          <a:xfrm>
            <a:off x="2066806" y="7473077"/>
            <a:ext cx="2688193" cy="261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Педагогічних працівників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440323" y="6743938"/>
            <a:ext cx="3749635" cy="552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100%</a:t>
            </a:r>
            <a:endParaRPr lang="en-US" sz="4350" dirty="0"/>
          </a:p>
        </p:txBody>
      </p:sp>
      <p:sp>
        <p:nvSpPr>
          <p:cNvPr id="12" name="Text 9"/>
          <p:cNvSpPr/>
          <p:nvPr/>
        </p:nvSpPr>
        <p:spPr>
          <a:xfrm>
            <a:off x="6059448" y="7473077"/>
            <a:ext cx="2511385" cy="261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Вища педагогічна освіта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9344501" y="6743938"/>
            <a:ext cx="3749635" cy="552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6</a:t>
            </a:r>
            <a:endParaRPr lang="en-US" sz="4350" dirty="0"/>
          </a:p>
        </p:txBody>
      </p:sp>
      <p:sp>
        <p:nvSpPr>
          <p:cNvPr id="14" name="Text 11"/>
          <p:cNvSpPr/>
          <p:nvPr/>
        </p:nvSpPr>
        <p:spPr>
          <a:xfrm>
            <a:off x="9683710" y="7473077"/>
            <a:ext cx="3071098" cy="261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Педагогів атестовано у 2025 р.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9383" y="612934"/>
            <a:ext cx="12784455" cy="695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Методична діяльність: інновації та результати</a:t>
            </a:r>
            <a:endParaRPr lang="en-US" sz="4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83" y="1746052"/>
            <a:ext cx="4175046" cy="25803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9383" y="4544973"/>
            <a:ext cx="3188851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Впроваджені програми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79383" y="5023961"/>
            <a:ext cx="4175046" cy="1058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«Україна — моя Батьківщина», «Думай на рівних», «Безмежний світ LEGO», «Афлатот»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677" y="1746052"/>
            <a:ext cx="4175046" cy="258032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27677" y="4544973"/>
            <a:ext cx="2783681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Методичні заходи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5227677" y="5023961"/>
            <a:ext cx="4175046" cy="1058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 семінари-практикуми, 8 форм методичної роботи, педагогічні читання, круглі столи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971" y="1746052"/>
            <a:ext cx="4175046" cy="258032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5971" y="4544973"/>
            <a:ext cx="3019663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Цифрові інструменти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9675971" y="5023961"/>
            <a:ext cx="4175046" cy="1058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Google Workspace, Kahoot, Canva, Padlet, LearningApps, Zoom, Microsoft Teams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79383" y="6328529"/>
            <a:ext cx="13071634" cy="1288018"/>
          </a:xfrm>
          <a:prstGeom prst="roundRect">
            <a:avLst>
              <a:gd name="adj" fmla="val 2593"/>
            </a:avLst>
          </a:prstGeom>
          <a:solidFill>
            <a:srgbClr val="D5D5DD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30" y="6670953"/>
            <a:ext cx="278368" cy="22264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03045" y="6602730"/>
            <a:ext cx="12125325" cy="705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2024/2025 н.р. відбулося 6 засідань педагогічної ради, присвячених пріоритетним питанням розвитку закладу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89666" y="418267"/>
            <a:ext cx="6830378" cy="473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Інклюзивна освіта: шлях до рівності</a:t>
            </a:r>
            <a:endParaRPr lang="en-US" sz="2950" dirty="0"/>
          </a:p>
        </p:txBody>
      </p:sp>
      <p:sp>
        <p:nvSpPr>
          <p:cNvPr id="3" name="Text 1"/>
          <p:cNvSpPr/>
          <p:nvPr/>
        </p:nvSpPr>
        <p:spPr>
          <a:xfrm>
            <a:off x="1706820" y="1838206"/>
            <a:ext cx="1893213" cy="236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Система підтримки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00088" y="2393275"/>
            <a:ext cx="4807148" cy="6061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 інклюзивні групи з 12 дітьми з ООП, 1 логопедична група з 15 дітьми, команда психолого-педагогічного супроводу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840582" y="3317914"/>
            <a:ext cx="3196709" cy="217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Оцінка результативності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840582" y="3935968"/>
            <a:ext cx="4664273" cy="845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90% батьків визнали інклюзивні підходи ефективними, 83% підтвердили позитивні зміни в поведінці дітей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426" y="1156930"/>
            <a:ext cx="6663809" cy="377606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857857" y="6144935"/>
            <a:ext cx="1862971" cy="37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9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90%</a:t>
            </a:r>
            <a:endParaRPr lang="en-US" sz="29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427" y="5198269"/>
            <a:ext cx="2271951" cy="227195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493283" y="7590829"/>
            <a:ext cx="3399472" cy="202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Батьків визнали підходи ефективними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6383655" y="6144935"/>
            <a:ext cx="1862971" cy="37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9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83%</a:t>
            </a:r>
            <a:endParaRPr lang="en-US" sz="29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225" y="5198269"/>
            <a:ext cx="2271951" cy="227195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615464" y="7609165"/>
            <a:ext cx="3399472" cy="202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Зростання мовленнєвої активності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 9"/>
          <p:cNvSpPr/>
          <p:nvPr/>
        </p:nvSpPr>
        <p:spPr>
          <a:xfrm>
            <a:off x="9909453" y="6144935"/>
            <a:ext cx="1862971" cy="37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9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6</a:t>
            </a:r>
            <a:endParaRPr lang="en-US" sz="29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023" y="5198269"/>
            <a:ext cx="2271951" cy="2271951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9705023" y="7609165"/>
            <a:ext cx="3399472" cy="202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ІПР розроблено та реалізовано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17840"/>
            <a:ext cx="90812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Досягнення освітньої діяльності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8024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Аналіз результатів внутрішнього моніторингу за освітніми напрямами програми «Я у світі»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711648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76%</a:t>
            </a:r>
            <a:endParaRPr lang="en-US" sz="5850" dirty="0"/>
          </a:p>
        </p:txBody>
      </p:sp>
      <p:sp>
        <p:nvSpPr>
          <p:cNvPr id="5" name="Text 3"/>
          <p:cNvSpPr/>
          <p:nvPr/>
        </p:nvSpPr>
        <p:spPr>
          <a:xfrm>
            <a:off x="888802" y="3743444"/>
            <a:ext cx="28578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Особистість дитини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4233863"/>
            <a:ext cx="304800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Зростання з 68,7% на початку року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125278" y="2711648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75,4%</a:t>
            </a:r>
            <a:endParaRPr lang="en-US" sz="5850" dirty="0"/>
          </a:p>
        </p:txBody>
      </p:sp>
      <p:sp>
        <p:nvSpPr>
          <p:cNvPr id="8" name="Text 6"/>
          <p:cNvSpPr/>
          <p:nvPr/>
        </p:nvSpPr>
        <p:spPr>
          <a:xfrm>
            <a:off x="4125278" y="3743444"/>
            <a:ext cx="30481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Сенсорно-пізнавальна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4125278" y="4588193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Зростання з 66,1%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456884" y="2711648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74,1%</a:t>
            </a:r>
            <a:endParaRPr lang="en-US" sz="5850" dirty="0"/>
          </a:p>
        </p:txBody>
      </p:sp>
      <p:sp>
        <p:nvSpPr>
          <p:cNvPr id="11" name="Text 9"/>
          <p:cNvSpPr/>
          <p:nvPr/>
        </p:nvSpPr>
        <p:spPr>
          <a:xfrm>
            <a:off x="7563326" y="37434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Екологічна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456884" y="4233863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Зростання з 64,5%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10788491" y="2711648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65,25%</a:t>
            </a:r>
            <a:endParaRPr lang="en-US" sz="5850" dirty="0"/>
          </a:p>
        </p:txBody>
      </p:sp>
      <p:sp>
        <p:nvSpPr>
          <p:cNvPr id="14" name="Text 12"/>
          <p:cNvSpPr/>
          <p:nvPr/>
        </p:nvSpPr>
        <p:spPr>
          <a:xfrm>
            <a:off x="10894933" y="37434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Мовленнєва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0788491" y="4233863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Зростання з 48,71%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4125278" y="5526643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65%</a:t>
            </a:r>
            <a:endParaRPr lang="en-US" sz="5850" dirty="0"/>
          </a:p>
        </p:txBody>
      </p:sp>
      <p:sp>
        <p:nvSpPr>
          <p:cNvPr id="17" name="Text 15"/>
          <p:cNvSpPr/>
          <p:nvPr/>
        </p:nvSpPr>
        <p:spPr>
          <a:xfrm>
            <a:off x="4231719" y="65584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Мистецько-творча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4125278" y="7048857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Зростання з 54%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7456884" y="5526643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52%</a:t>
            </a:r>
            <a:endParaRPr lang="en-US" sz="5850" dirty="0"/>
          </a:p>
        </p:txBody>
      </p:sp>
      <p:sp>
        <p:nvSpPr>
          <p:cNvPr id="20" name="Text 18"/>
          <p:cNvSpPr/>
          <p:nvPr/>
        </p:nvSpPr>
        <p:spPr>
          <a:xfrm>
            <a:off x="7563326" y="65584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Ігрова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7456884" y="7048857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Зростання з 45,5%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87772" y="1722953"/>
            <a:ext cx="4802386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Інфраструктура та безпека</a:t>
            </a:r>
            <a:endParaRPr lang="en-US" sz="2800" dirty="0"/>
          </a:p>
        </p:txBody>
      </p:sp>
      <p:sp>
        <p:nvSpPr>
          <p:cNvPr id="4" name="Shape 1"/>
          <p:cNvSpPr/>
          <p:nvPr/>
        </p:nvSpPr>
        <p:spPr>
          <a:xfrm>
            <a:off x="5987772" y="2306241"/>
            <a:ext cx="4025384" cy="1458397"/>
          </a:xfrm>
          <a:prstGeom prst="roundRect">
            <a:avLst>
              <a:gd name="adj" fmla="val 1473"/>
            </a:avLst>
          </a:prstGeom>
          <a:solidFill>
            <a:srgbClr val="E0E0EC"/>
          </a:solidFill>
          <a:ln/>
        </p:spPr>
      </p:sp>
      <p:sp>
        <p:nvSpPr>
          <p:cNvPr id="5" name="Shape 2"/>
          <p:cNvSpPr/>
          <p:nvPr/>
        </p:nvSpPr>
        <p:spPr>
          <a:xfrm>
            <a:off x="6131004" y="2449473"/>
            <a:ext cx="429697" cy="429697"/>
          </a:xfrm>
          <a:prstGeom prst="roundRect">
            <a:avLst>
              <a:gd name="adj" fmla="val 21277983"/>
            </a:avLst>
          </a:prstGeom>
          <a:solidFill>
            <a:srgbClr val="101014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9114" y="2567583"/>
            <a:ext cx="193358" cy="19335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131004" y="2969538"/>
            <a:ext cx="1790700" cy="223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Приміщення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6131004" y="3247549"/>
            <a:ext cx="3738920" cy="373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 корпуси, 1800 м² території, 9 вікових груп, спеціалізовані кабінети</a:t>
            </a:r>
            <a:endParaRPr lang="en-US" sz="1100" dirty="0"/>
          </a:p>
        </p:txBody>
      </p:sp>
      <p:sp>
        <p:nvSpPr>
          <p:cNvPr id="9" name="Shape 5"/>
          <p:cNvSpPr/>
          <p:nvPr/>
        </p:nvSpPr>
        <p:spPr>
          <a:xfrm>
            <a:off x="10103525" y="2306241"/>
            <a:ext cx="4025503" cy="1458397"/>
          </a:xfrm>
          <a:prstGeom prst="roundRect">
            <a:avLst>
              <a:gd name="adj" fmla="val 1473"/>
            </a:avLst>
          </a:prstGeom>
          <a:solidFill>
            <a:srgbClr val="E0E0EC"/>
          </a:solidFill>
          <a:ln/>
        </p:spPr>
      </p:sp>
      <p:sp>
        <p:nvSpPr>
          <p:cNvPr id="10" name="Shape 6"/>
          <p:cNvSpPr/>
          <p:nvPr/>
        </p:nvSpPr>
        <p:spPr>
          <a:xfrm>
            <a:off x="10246757" y="2449473"/>
            <a:ext cx="429697" cy="429697"/>
          </a:xfrm>
          <a:prstGeom prst="roundRect">
            <a:avLst>
              <a:gd name="adj" fmla="val 21277983"/>
            </a:avLst>
          </a:prstGeom>
          <a:solidFill>
            <a:srgbClr val="101014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4867" y="2567583"/>
            <a:ext cx="193358" cy="1933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246757" y="2969538"/>
            <a:ext cx="1790700" cy="223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Безпека</a:t>
            </a:r>
            <a:endParaRPr lang="en-US" sz="1400" dirty="0"/>
          </a:p>
        </p:txBody>
      </p:sp>
      <p:sp>
        <p:nvSpPr>
          <p:cNvPr id="13" name="Text 8"/>
          <p:cNvSpPr/>
          <p:nvPr/>
        </p:nvSpPr>
        <p:spPr>
          <a:xfrm>
            <a:off x="10246757" y="3247549"/>
            <a:ext cx="3739039" cy="373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Сховище, пожежна сигналізація, протигази, система охорони, безпекові тренінги</a:t>
            </a:r>
            <a:endParaRPr lang="en-US" sz="1100" dirty="0"/>
          </a:p>
        </p:txBody>
      </p:sp>
      <p:sp>
        <p:nvSpPr>
          <p:cNvPr id="14" name="Shape 9"/>
          <p:cNvSpPr/>
          <p:nvPr/>
        </p:nvSpPr>
        <p:spPr>
          <a:xfrm>
            <a:off x="5987772" y="3855006"/>
            <a:ext cx="8141256" cy="1271468"/>
          </a:xfrm>
          <a:prstGeom prst="roundRect">
            <a:avLst>
              <a:gd name="adj" fmla="val 1690"/>
            </a:avLst>
          </a:prstGeom>
          <a:solidFill>
            <a:srgbClr val="E0E0EC"/>
          </a:solidFill>
          <a:ln/>
        </p:spPr>
      </p:sp>
      <p:sp>
        <p:nvSpPr>
          <p:cNvPr id="15" name="Shape 10"/>
          <p:cNvSpPr/>
          <p:nvPr/>
        </p:nvSpPr>
        <p:spPr>
          <a:xfrm>
            <a:off x="6131004" y="3998238"/>
            <a:ext cx="429697" cy="429697"/>
          </a:xfrm>
          <a:prstGeom prst="roundRect">
            <a:avLst>
              <a:gd name="adj" fmla="val 21277983"/>
            </a:avLst>
          </a:prstGeom>
          <a:solidFill>
            <a:srgbClr val="101014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9114" y="4116348"/>
            <a:ext cx="193358" cy="19335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131004" y="4518303"/>
            <a:ext cx="1790700" cy="223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Харчування</a:t>
            </a:r>
            <a:endParaRPr lang="en-US" sz="1400" dirty="0"/>
          </a:p>
        </p:txBody>
      </p:sp>
      <p:sp>
        <p:nvSpPr>
          <p:cNvPr id="18" name="Text 12"/>
          <p:cNvSpPr/>
          <p:nvPr/>
        </p:nvSpPr>
        <p:spPr>
          <a:xfrm>
            <a:off x="6131004" y="4796314"/>
            <a:ext cx="7854791" cy="186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100% дітей охоплено триразовим збалансованим харчуванням за кейтеринговою системою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5987772" y="5318522"/>
            <a:ext cx="1790700" cy="223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Модернізація</a:t>
            </a:r>
            <a:endParaRPr lang="en-US" sz="1400" dirty="0"/>
          </a:p>
        </p:txBody>
      </p:sp>
      <p:sp>
        <p:nvSpPr>
          <p:cNvPr id="20" name="Text 14"/>
          <p:cNvSpPr/>
          <p:nvPr/>
        </p:nvSpPr>
        <p:spPr>
          <a:xfrm>
            <a:off x="5987772" y="5632728"/>
            <a:ext cx="3895963" cy="747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Капітальний ремонт сховища</a:t>
            </a:r>
            <a:endParaRPr lang="en-US" sz="1100" dirty="0"/>
          </a:p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Встановлення генератора</a:t>
            </a:r>
            <a:endParaRPr lang="en-US" sz="1100" dirty="0"/>
          </a:p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Обладнання «куточків тиші»</a:t>
            </a:r>
            <a:endParaRPr lang="en-US" sz="1100" dirty="0"/>
          </a:p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Оновлення пожежної безпеки</a:t>
            </a:r>
            <a:endParaRPr lang="en-US" sz="1100" dirty="0"/>
          </a:p>
        </p:txBody>
      </p:sp>
      <p:sp>
        <p:nvSpPr>
          <p:cNvPr id="21" name="Text 15"/>
          <p:cNvSpPr/>
          <p:nvPr/>
        </p:nvSpPr>
        <p:spPr>
          <a:xfrm>
            <a:off x="10240685" y="5318522"/>
            <a:ext cx="1938337" cy="223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Пріоритети 2025/2026</a:t>
            </a:r>
            <a:endParaRPr lang="en-US" sz="1400" dirty="0"/>
          </a:p>
        </p:txBody>
      </p:sp>
      <p:sp>
        <p:nvSpPr>
          <p:cNvPr id="22" name="Text 16"/>
          <p:cNvSpPr/>
          <p:nvPr/>
        </p:nvSpPr>
        <p:spPr>
          <a:xfrm>
            <a:off x="10240685" y="5632728"/>
            <a:ext cx="3895963" cy="747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Автоматична система сигналізації</a:t>
            </a:r>
            <a:endParaRPr lang="en-US" sz="1100" dirty="0"/>
          </a:p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Капітальний ремонт даху</a:t>
            </a:r>
            <a:endParaRPr lang="en-US" sz="1100" dirty="0"/>
          </a:p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Модернізація корпусу</a:t>
            </a:r>
            <a:endParaRPr lang="en-US" sz="1100" dirty="0"/>
          </a:p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Оновлення покриття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7830" y="795338"/>
            <a:ext cx="6340554" cy="658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Досягнення та визнання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30" y="1747957"/>
            <a:ext cx="1054060" cy="15191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87748" y="1958697"/>
            <a:ext cx="263521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Обласний конкурс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1987748" y="2405539"/>
            <a:ext cx="6418421" cy="650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 місце за серію інтерактивних ресурсів «Кожен з нас – особливий»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30" y="3267075"/>
            <a:ext cx="1054060" cy="12649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87748" y="3477816"/>
            <a:ext cx="526923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Виставка «Сучасні заклади освіти-2025»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1987748" y="3924657"/>
            <a:ext cx="6418421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Диплом із золотою медаллю у Києві за інноваційні практики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30" y="4531995"/>
            <a:ext cx="1054060" cy="12649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87748" y="4742736"/>
            <a:ext cx="339983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Виставка-конкурс ОІПОП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1987748" y="5189577"/>
            <a:ext cx="6418421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Дипломи ІІІ ступеня за методичні посібники з інклюзії</a:t>
            </a:r>
            <a:endParaRPr lang="en-US" sz="1650" dirty="0"/>
          </a:p>
        </p:txBody>
      </p:sp>
      <p:sp>
        <p:nvSpPr>
          <p:cNvPr id="13" name="Text 7"/>
          <p:cNvSpPr/>
          <p:nvPr/>
        </p:nvSpPr>
        <p:spPr>
          <a:xfrm>
            <a:off x="1054060" y="6237684"/>
            <a:ext cx="7352109" cy="976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Педагогічний колектив ЗДО №4 демонстрував професійну компетентність, активно поширював досвід і сприяв розвитку якісної інклюзивної дошкільної освіти в Україні</a:t>
            </a:r>
            <a:endParaRPr lang="en-US" sz="1650" dirty="0"/>
          </a:p>
        </p:txBody>
      </p:sp>
      <p:sp>
        <p:nvSpPr>
          <p:cNvPr id="14" name="Shape 8"/>
          <p:cNvSpPr/>
          <p:nvPr/>
        </p:nvSpPr>
        <p:spPr>
          <a:xfrm>
            <a:off x="737830" y="6017300"/>
            <a:ext cx="22860" cy="1416963"/>
          </a:xfrm>
          <a:prstGeom prst="rect">
            <a:avLst/>
          </a:prstGeom>
          <a:solidFill>
            <a:srgbClr val="101014"/>
          </a:solidFill>
          <a:ln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Основа">
  <a:themeElements>
    <a:clrScheme name="Основ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12</TotalTime>
  <Words>672</Words>
  <Application>Microsoft Office PowerPoint</Application>
  <PresentationFormat>Довільний</PresentationFormat>
  <Paragraphs>124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Playfair Display Bold</vt:lpstr>
      <vt:lpstr>Calibri</vt:lpstr>
      <vt:lpstr>Playfair Display Light</vt:lpstr>
      <vt:lpstr>Open Sans</vt:lpstr>
      <vt:lpstr>Corbel</vt:lpstr>
      <vt:lpstr>Arial</vt:lpstr>
      <vt:lpstr>Основа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/>
  <cp:lastModifiedBy>Admin</cp:lastModifiedBy>
  <cp:revision>2</cp:revision>
  <dcterms:created xsi:type="dcterms:W3CDTF">2026-01-29T20:58:22Z</dcterms:created>
  <dcterms:modified xsi:type="dcterms:W3CDTF">2026-01-29T21:12:22Z</dcterms:modified>
</cp:coreProperties>
</file>