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5" r:id="rId3"/>
    <p:sldId id="283" r:id="rId4"/>
    <p:sldId id="279" r:id="rId5"/>
    <p:sldId id="285" r:id="rId6"/>
    <p:sldId id="280" r:id="rId7"/>
    <p:sldId id="289" r:id="rId8"/>
    <p:sldId id="286" r:id="rId9"/>
    <p:sldId id="288" r:id="rId10"/>
    <p:sldId id="287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52;&#1054;&#1053;&#1030;&#1058;&#1054;&#1056;&#1048;&#1053;&#1043;\&#1052;&#1054;&#1053;%20&#1057;&#1058;%207\&#1042;&#1110;&#1083;&#1100;&#1093;&#1086;&#1074;&#1077;&#1094;&#1100;&#1082;&#1080;&#1081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&#1052;&#1077;&#1090;&#1086;&#1076;&#1080;&#1089;&#1090;\&#1050;&#1074;&#1072;&#1083;&#1110;&#1084;&#1077;&#1090;&#1088;&#1080;&#1095;&#1085;&#1072;%20&#1084;&#1086;&#1076;&#1077;&#1083;&#1100;\DNZ_Model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38146303140678844"/>
          <c:y val="6.4102644359280477E-3"/>
          <c:w val="0.50695091684967963"/>
          <c:h val="0.9961720505642937"/>
        </c:manualLayout>
      </c:layout>
      <c:barChart>
        <c:barDir val="bar"/>
        <c:grouping val="clustered"/>
        <c:ser>
          <c:idx val="0"/>
          <c:order val="0"/>
          <c:tx>
            <c:strRef>
              <c:f>[Вільховецький.xls]Діаграми!$D$109</c:f>
              <c:strCache>
                <c:ptCount val="1"/>
                <c:pt idx="0">
                  <c:v>1 експертиза</c:v>
                </c:pt>
              </c:strCache>
            </c:strRef>
          </c:tx>
          <c:spPr>
            <a:pattFill prst="trellis">
              <a:fgClr>
                <a:srgbClr val="339933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8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[Вільховецький.xls]Діаграми!$C$110:$C$116</c:f>
              <c:strCache>
                <c:ptCount val="7"/>
                <c:pt idx="0">
                  <c:v>Фізичний розвиток і здоров’я дитини</c:v>
                </c:pt>
                <c:pt idx="1">
                  <c:v>Соціальний розвиток</c:v>
                </c:pt>
                <c:pt idx="2">
                  <c:v>Природничо-екологічний розвиток</c:v>
                </c:pt>
                <c:pt idx="3">
                  <c:v>Предлметно-практична діяльність та художньо-естетичний розвиток</c:v>
                </c:pt>
                <c:pt idx="4">
                  <c:v>Ігрова діяльність</c:v>
                </c:pt>
                <c:pt idx="5">
                  <c:v>Сенсорно-пізнавальний розвиток</c:v>
                </c:pt>
                <c:pt idx="6">
                  <c:v>Мовленнєвий розвиток</c:v>
                </c:pt>
              </c:strCache>
            </c:strRef>
          </c:cat>
          <c:val>
            <c:numRef>
              <c:f>[Вільховецький.xls]Діаграми!$F$110:$F$116</c:f>
              <c:numCache>
                <c:formatCode>0.00</c:formatCode>
                <c:ptCount val="7"/>
                <c:pt idx="0">
                  <c:v>5.0249999999999975E-2</c:v>
                </c:pt>
                <c:pt idx="1">
                  <c:v>3.5000000000000052E-2</c:v>
                </c:pt>
                <c:pt idx="2">
                  <c:v>3.5000000000000052E-2</c:v>
                </c:pt>
                <c:pt idx="3">
                  <c:v>7.0000000000000034E-2</c:v>
                </c:pt>
                <c:pt idx="4">
                  <c:v>3.5000000000000052E-2</c:v>
                </c:pt>
                <c:pt idx="5">
                  <c:v>7.0000000000000034E-2</c:v>
                </c:pt>
                <c:pt idx="6">
                  <c:v>3.7500000000000047E-2</c:v>
                </c:pt>
              </c:numCache>
            </c:numRef>
          </c:val>
        </c:ser>
        <c:ser>
          <c:idx val="1"/>
          <c:order val="1"/>
          <c:tx>
            <c:strRef>
              <c:f>[Вільховецький.xls]Діаграми!$E$109</c:f>
              <c:strCache>
                <c:ptCount val="1"/>
                <c:pt idx="0">
                  <c:v>2 експертиза</c:v>
                </c:pt>
              </c:strCache>
            </c:strRef>
          </c:tx>
          <c:spPr>
            <a:pattFill prst="sphere">
              <a:fgClr>
                <a:srgbClr val="FF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[Вільховецький.xls]Діаграми!$C$110:$C$116</c:f>
              <c:strCache>
                <c:ptCount val="7"/>
                <c:pt idx="0">
                  <c:v>Фізичний розвиток і здоров’я дитини</c:v>
                </c:pt>
                <c:pt idx="1">
                  <c:v>Соціальний розвиток</c:v>
                </c:pt>
                <c:pt idx="2">
                  <c:v>Природничо-екологічний розвиток</c:v>
                </c:pt>
                <c:pt idx="3">
                  <c:v>Предлметно-практична діяльність та художньо-естетичний розвиток</c:v>
                </c:pt>
                <c:pt idx="4">
                  <c:v>Ігрова діяльність</c:v>
                </c:pt>
                <c:pt idx="5">
                  <c:v>Сенсорно-пізнавальний розвиток</c:v>
                </c:pt>
                <c:pt idx="6">
                  <c:v>Мовленнєвий розвиток</c:v>
                </c:pt>
              </c:strCache>
            </c:strRef>
          </c:cat>
          <c:val>
            <c:numRef>
              <c:f>[Вільховецький.xls]Діаграми!$G$110:$G$116</c:f>
              <c:numCache>
                <c:formatCode>0.00</c:formatCode>
                <c:ptCount val="7"/>
                <c:pt idx="0">
                  <c:v>3.7500000000000047E-2</c:v>
                </c:pt>
                <c:pt idx="1">
                  <c:v>3.5000000000000052E-2</c:v>
                </c:pt>
                <c:pt idx="2">
                  <c:v>3.5000000000000052E-2</c:v>
                </c:pt>
                <c:pt idx="3">
                  <c:v>5.2500000000000074E-2</c:v>
                </c:pt>
                <c:pt idx="4">
                  <c:v>3.5000000000000052E-2</c:v>
                </c:pt>
                <c:pt idx="5">
                  <c:v>7.0000000000000034E-2</c:v>
                </c:pt>
                <c:pt idx="6">
                  <c:v>3.7500000000000047E-2</c:v>
                </c:pt>
              </c:numCache>
            </c:numRef>
          </c:val>
        </c:ser>
        <c:axId val="43787776"/>
        <c:axId val="43789312"/>
      </c:barChart>
      <c:catAx>
        <c:axId val="43787776"/>
        <c:scaling>
          <c:orientation val="maxMin"/>
        </c:scaling>
        <c:axPos val="l"/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3789312"/>
        <c:crosses val="autoZero"/>
        <c:auto val="1"/>
        <c:lblAlgn val="ctr"/>
        <c:lblOffset val="100"/>
        <c:tickLblSkip val="1"/>
        <c:tickMarkSkip val="1"/>
      </c:catAx>
      <c:valAx>
        <c:axId val="43789312"/>
        <c:scaling>
          <c:orientation val="minMax"/>
        </c:scaling>
        <c:delete val="1"/>
        <c:axPos val="t"/>
        <c:numFmt formatCode="0.00" sourceLinked="1"/>
        <c:tickLblPos val="none"/>
        <c:crossAx val="43787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7103594042866175"/>
          <c:y val="0.1244066670272698"/>
          <c:w val="0.45150538538731438"/>
          <c:h val="0.78488372093022829"/>
        </c:manualLayout>
      </c:layout>
      <c:radarChart>
        <c:radarStyle val="marker"/>
        <c:ser>
          <c:idx val="0"/>
          <c:order val="0"/>
          <c:tx>
            <c:strRef>
              <c:f>Програма!$G$8:$I$8</c:f>
              <c:strCache>
                <c:ptCount val="1"/>
                <c:pt idx="0">
                  <c:v>1 оцінювання</c:v>
                </c:pt>
              </c:strCache>
            </c:strRef>
          </c:tx>
          <c:spPr>
            <a:ln w="38100">
              <a:solidFill>
                <a:srgbClr val="008000"/>
              </a:solidFill>
              <a:prstDash val="lgDash"/>
            </a:ln>
          </c:spPr>
          <c:marker>
            <c:symbol val="diamond"/>
            <c:size val="7"/>
            <c:spPr>
              <a:solidFill>
                <a:srgbClr val="CCFFCC"/>
              </a:solidFill>
              <a:ln>
                <a:solidFill>
                  <a:srgbClr val="339933"/>
                </a:solidFill>
                <a:prstDash val="solid"/>
              </a:ln>
            </c:spPr>
          </c:marker>
          <c:cat>
            <c:strRef>
              <c:f>Діаграми!$C$110:$C$116</c:f>
              <c:strCache>
                <c:ptCount val="7"/>
                <c:pt idx="0">
                  <c:v>Фізичний розвиток і здоров’я дитини</c:v>
                </c:pt>
                <c:pt idx="1">
                  <c:v>Соціальний розвиток</c:v>
                </c:pt>
                <c:pt idx="2">
                  <c:v>Природничо-екологічний розвиток</c:v>
                </c:pt>
                <c:pt idx="3">
                  <c:v>Предлметно-практична діяльність та художньо-естетичний розвиток</c:v>
                </c:pt>
                <c:pt idx="4">
                  <c:v>Ігрова діяльність</c:v>
                </c:pt>
                <c:pt idx="5">
                  <c:v>Сенсорно-пізнавальний розвиток</c:v>
                </c:pt>
                <c:pt idx="6">
                  <c:v>Мовленнєвий розвиток</c:v>
                </c:pt>
              </c:strCache>
            </c:strRef>
          </c:cat>
          <c:val>
            <c:numRef>
              <c:f>Діаграми!$D$110:$D$116</c:f>
              <c:numCache>
                <c:formatCode>0.00</c:formatCode>
                <c:ptCount val="7"/>
                <c:pt idx="0">
                  <c:v>0.11249999999999998</c:v>
                </c:pt>
                <c:pt idx="1">
                  <c:v>0.10500000000000002</c:v>
                </c:pt>
                <c:pt idx="2">
                  <c:v>0.10500000000000002</c:v>
                </c:pt>
                <c:pt idx="3">
                  <c:v>0.12250000000000009</c:v>
                </c:pt>
                <c:pt idx="4">
                  <c:v>0.14000000000000001</c:v>
                </c:pt>
                <c:pt idx="5">
                  <c:v>8.7500000000000064E-2</c:v>
                </c:pt>
                <c:pt idx="6">
                  <c:v>0.11249999999999998</c:v>
                </c:pt>
              </c:numCache>
            </c:numRef>
          </c:val>
        </c:ser>
        <c:ser>
          <c:idx val="1"/>
          <c:order val="1"/>
          <c:tx>
            <c:strRef>
              <c:f>Програма!$J$8:$L$8</c:f>
              <c:strCache>
                <c:ptCount val="1"/>
                <c:pt idx="0">
                  <c:v>2 оцінювання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Діаграми!$C$110:$C$116</c:f>
              <c:strCache>
                <c:ptCount val="7"/>
                <c:pt idx="0">
                  <c:v>Фізичний розвиток і здоров’я дитини</c:v>
                </c:pt>
                <c:pt idx="1">
                  <c:v>Соціальний розвиток</c:v>
                </c:pt>
                <c:pt idx="2">
                  <c:v>Природничо-екологічний розвиток</c:v>
                </c:pt>
                <c:pt idx="3">
                  <c:v>Предлметно-практична діяльність та художньо-естетичний розвиток</c:v>
                </c:pt>
                <c:pt idx="4">
                  <c:v>Ігрова діяльність</c:v>
                </c:pt>
                <c:pt idx="5">
                  <c:v>Сенсорно-пізнавальний розвиток</c:v>
                </c:pt>
                <c:pt idx="6">
                  <c:v>Мовленнєвий розвиток</c:v>
                </c:pt>
              </c:strCache>
            </c:strRef>
          </c:cat>
          <c:val>
            <c:numRef>
              <c:f>Діаграми!$E$110:$E$116</c:f>
              <c:numCache>
                <c:formatCode>0.00</c:formatCode>
                <c:ptCount val="7"/>
                <c:pt idx="0">
                  <c:v>0.15000000000000024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0.14000000000000001</c:v>
                </c:pt>
                <c:pt idx="5">
                  <c:v>0.12250000000000009</c:v>
                </c:pt>
                <c:pt idx="6">
                  <c:v>0.15000000000000024</c:v>
                </c:pt>
              </c:numCache>
            </c:numRef>
          </c:val>
        </c:ser>
        <c:axId val="44322176"/>
        <c:axId val="44336640"/>
      </c:radarChart>
      <c:catAx>
        <c:axId val="44322176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4336640"/>
        <c:crosses val="autoZero"/>
        <c:lblAlgn val="ctr"/>
        <c:lblOffset val="100"/>
      </c:catAx>
      <c:valAx>
        <c:axId val="4433664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FFFFFF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4322176"/>
        <c:crosses val="autoZero"/>
        <c:crossBetween val="between"/>
        <c:minorUnit val="4.0000000000000112E-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172674973644386"/>
          <c:y val="3.3803190426633246E-2"/>
          <c:w val="0.28734406638945303"/>
          <c:h val="0.14409221902017291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84A-866C-4384-AC6C-5836ECED15F3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A17371-ECB4-439B-B6A9-F6F526336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84A-866C-4384-AC6C-5836ECED15F3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7371-ECB4-439B-B6A9-F6F526336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84A-866C-4384-AC6C-5836ECED15F3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7371-ECB4-439B-B6A9-F6F526336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84A-866C-4384-AC6C-5836ECED15F3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A17371-ECB4-439B-B6A9-F6F526336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84A-866C-4384-AC6C-5836ECED15F3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7371-ECB4-439B-B6A9-F6F5263367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84A-866C-4384-AC6C-5836ECED15F3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7371-ECB4-439B-B6A9-F6F526336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84A-866C-4384-AC6C-5836ECED15F3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A17371-ECB4-439B-B6A9-F6F5263367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84A-866C-4384-AC6C-5836ECED15F3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7371-ECB4-439B-B6A9-F6F526336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84A-866C-4384-AC6C-5836ECED15F3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7371-ECB4-439B-B6A9-F6F526336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84A-866C-4384-AC6C-5836ECED15F3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7371-ECB4-439B-B6A9-F6F526336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84A-866C-4384-AC6C-5836ECED15F3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7371-ECB4-439B-B6A9-F6F5263367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4DD84A-866C-4384-AC6C-5836ECED15F3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A17371-ECB4-439B-B6A9-F6F5263367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heles-nvk.ucoz.ua/Image_ikon/44138_html_m35c64f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9584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43407"/>
            <a:ext cx="9144000" cy="216024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uk-UA" sz="2800" dirty="0" smtClean="0">
                <a:solidFill>
                  <a:srgbClr val="002060"/>
                </a:solidFill>
              </a:rPr>
              <a:t>Методологія комплексної оцінки розвитку  дітей старшого дошкільного віку з використанням </a:t>
            </a:r>
            <a:r>
              <a:rPr lang="uk-UA" sz="2800" dirty="0" err="1" smtClean="0">
                <a:solidFill>
                  <a:srgbClr val="002060"/>
                </a:solidFill>
              </a:rPr>
              <a:t>кваліметричної</a:t>
            </a:r>
            <a:r>
              <a:rPr lang="uk-UA" sz="2800" dirty="0" smtClean="0">
                <a:solidFill>
                  <a:srgbClr val="002060"/>
                </a:solidFill>
              </a:rPr>
              <a:t> моделі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latin typeface="+mn-lt"/>
              </a:rPr>
              <a:t>Ігрова діагностична методика </a:t>
            </a:r>
            <a:br>
              <a:rPr lang="uk-UA" sz="3200" b="1" i="1" dirty="0" smtClean="0">
                <a:solidFill>
                  <a:srgbClr val="FF0000"/>
                </a:solidFill>
                <a:latin typeface="+mn-lt"/>
              </a:rPr>
            </a:br>
            <a:r>
              <a:rPr lang="uk-UA" sz="3200" b="1" i="1" dirty="0" smtClean="0">
                <a:solidFill>
                  <a:srgbClr val="FF0000"/>
                </a:solidFill>
                <a:latin typeface="+mn-lt"/>
              </a:rPr>
              <a:t>“Я і </a:t>
            </a:r>
            <a:r>
              <a:rPr lang="uk-UA" sz="3200" b="1" i="1" dirty="0" err="1" smtClean="0">
                <a:solidFill>
                  <a:srgbClr val="FF0000"/>
                </a:solidFill>
                <a:latin typeface="+mn-lt"/>
              </a:rPr>
              <a:t>світ”</a:t>
            </a:r>
            <a:endParaRPr lang="ru-RU" sz="32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C:\Users\Администратор\Desktop\фото кваліметрія\PB28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318925">
            <a:off x="129046" y="1461756"/>
            <a:ext cx="4047034" cy="3254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истратор\Desktop\фото кваліметрія\PB28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62124"/>
            <a:ext cx="3923928" cy="3095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дминистратор\Desktop\фото кваліметрія\PB28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87111">
            <a:off x="5079260" y="1531039"/>
            <a:ext cx="3974946" cy="284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2664296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Arial Black" pitchFamily="34" charset="0"/>
              </a:rPr>
              <a:t>ДЯКУЮ ЗА УВАГУ!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28" name="Picture 4" descr="http://www.parenting.ru/files/article/49666/main-image/0215_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636912"/>
            <a:ext cx="5905500" cy="32861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500174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</a:rPr>
              <a:t>Кваліметрія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143372" y="1285860"/>
            <a:ext cx="150019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14810" y="2143116"/>
            <a:ext cx="142876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29322" y="92867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</a:rPr>
              <a:t>Кваліо</a:t>
            </a:r>
            <a:r>
              <a:rPr lang="uk-UA" sz="2800" b="1" dirty="0" smtClean="0">
                <a:solidFill>
                  <a:srgbClr val="002060"/>
                </a:solidFill>
              </a:rPr>
              <a:t> - якість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6446" y="2357430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</a:rPr>
              <a:t>Метріо</a:t>
            </a:r>
            <a:r>
              <a:rPr lang="uk-UA" sz="2800" b="1" dirty="0" smtClean="0">
                <a:solidFill>
                  <a:srgbClr val="002060"/>
                </a:solidFill>
              </a:rPr>
              <a:t> - оцінювання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4071942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Кваліметрія – проведення оцінювання якісних показників за допомогою кількісних балів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4348" y="214290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Кваліметрія – це наука про методи  кількісного оцінювання якості </a:t>
            </a:r>
            <a:r>
              <a:rPr lang="uk-UA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3" y="6"/>
          <a:ext cx="8929716" cy="6966710"/>
        </p:xfrm>
        <a:graphic>
          <a:graphicData uri="http://schemas.openxmlformats.org/drawingml/2006/table">
            <a:tbl>
              <a:tblPr/>
              <a:tblGrid>
                <a:gridCol w="1627315"/>
                <a:gridCol w="1093993"/>
                <a:gridCol w="136211"/>
                <a:gridCol w="2202198"/>
                <a:gridCol w="1572616"/>
                <a:gridCol w="1422190"/>
                <a:gridCol w="875193"/>
              </a:tblGrid>
              <a:tr h="24456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Протокол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56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оцінювання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рівня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розвитку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дитини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старшого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дошкільного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віку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992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260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ДНЗ: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2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Вихованець: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56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Оцінювання: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1-е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оцінювання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2-е оцінювання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992"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необхідне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підкреслити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992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56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Фактор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Критерій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Бали оцінювання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29">
                <a:tc rowSpan="3"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І. Фізичний розвиток й здоров’я дитини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1. 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Біологічна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зрілість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(вага,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зріст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29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2.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Здоров’ябережувальна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компетенція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29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3.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Особистісно-оцінна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компетенція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29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ІІ.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Соціальний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розвиток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4. 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Родинно-побутова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компетенція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29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5.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Соціально-комунікативна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компетенція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0652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ІІІ. Природничо-екологічний розвиток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6.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Природничо-екологічна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компетенція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29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IV. Предметно-практична діяльність та художньо-естетичний розвиток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7. Предметно-практична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компетенція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8.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Художньо-продуктивна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компетенція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29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V. </a:t>
                      </a:r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Ігрова діяльність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9.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Ігрова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компетенція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29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VI. </a:t>
                      </a:r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Сенсорно-пізнавальний розвиток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10.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Сенсорно-пізнавальна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компетенція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29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11.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Математична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компетенція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29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VII.  </a:t>
                      </a:r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Мовленнєвий розвиток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12.Комунікативна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компетенція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29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13.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Мовленнєва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компетенція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992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260648"/>
          <a:ext cx="8390736" cy="6508394"/>
        </p:xfrm>
        <a:graphic>
          <a:graphicData uri="http://schemas.openxmlformats.org/drawingml/2006/table">
            <a:tbl>
              <a:tblPr/>
              <a:tblGrid>
                <a:gridCol w="1942984"/>
                <a:gridCol w="1981929"/>
                <a:gridCol w="511564"/>
                <a:gridCol w="897595"/>
                <a:gridCol w="897595"/>
                <a:gridCol w="509999"/>
                <a:gridCol w="509999"/>
                <a:gridCol w="509999"/>
                <a:gridCol w="314536"/>
                <a:gridCol w="314536"/>
              </a:tblGrid>
              <a:tr h="167002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Кваліметрична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модель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775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оцінювання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рівня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розвитку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дитини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старшого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дошкільного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віку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ДНЗ: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7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Вихованець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Криловецький Даніїл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77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Термін 1 оцінювання: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77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Термін 2 оцінювання: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7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Фактор 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latin typeface="Times New Roman"/>
                          <a:ea typeface="Times New Roman"/>
                          <a:cs typeface="Times New Roman"/>
                        </a:rPr>
                        <a:t>Критерій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оцінювання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оцінювання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Зміни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бал оцінювання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оцінка критерію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оцінка фактора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бал оцінювання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оцінка критерію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оцінка фактора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крритерій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фактор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1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I.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Фізичний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розвиток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здоров’я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дитини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1. Біологічна зрілість (зріст, вага)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2. Здоров’ябережувальна компетенція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Особистісно-оцінна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компетенція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00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II.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Соціальний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розвиток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4. Родинно-побутова компетенція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5. Соціально-комунікативна компетенція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2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III.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Природничо-екологічний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розвиток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6. Природничо-екологічна компетенція 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IV. Предметно-практична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діяльність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та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художньо-естетичний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розвиток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7. Предметно-практична компетенція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8. Художньо-продуктивна компетенція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2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V.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Ігрова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діяльність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9. Ігрова компетенція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VII.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Сенсорно-пізнавальний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розвиток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10.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Сенсорно-пізнавальна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компетенція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11.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Математична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компетенція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00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VII.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Мовленнєвий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розвиток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12.Комунікативна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компетенція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13. Мовленнєва компетенція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38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Бальна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оцінка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u="sng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u="sng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7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Рівень розвитку дитини 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Високий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Високий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120" marR="18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775">
                <a:tc>
                  <a:txBody>
                    <a:bodyPr/>
                    <a:lstStyle/>
                    <a:p>
                      <a:pPr algn="just"/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20" marR="181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20" marR="181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20" marR="181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20" marR="181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20" marR="181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20" marR="181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20" marR="181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20" marR="181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20" marR="181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20" marR="181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47864" y="-10"/>
          <a:ext cx="2394519" cy="18163465"/>
        </p:xfrm>
        <a:graphic>
          <a:graphicData uri="http://schemas.openxmlformats.org/drawingml/2006/table">
            <a:tbl>
              <a:tblPr/>
              <a:tblGrid>
                <a:gridCol w="257562"/>
                <a:gridCol w="325977"/>
                <a:gridCol w="603660"/>
                <a:gridCol w="390367"/>
                <a:gridCol w="390367"/>
                <a:gridCol w="426586"/>
              </a:tblGrid>
              <a:tr h="55887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Невикористані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резерви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31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розвитку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дитини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старшого </a:t>
                      </a:r>
                      <a:r>
                        <a:rPr lang="ru-RU" sz="1800" b="1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дошкільного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віку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38"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>
                          <a:latin typeface="Times New Roman"/>
                        </a:rPr>
                        <a:t>ДНЗ: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313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latin typeface="Times New Roman"/>
                        </a:rPr>
                        <a:t>Вихованець: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latin typeface="Times New Roman"/>
                        </a:rPr>
                        <a:t>Вільховецький  Віталік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 gridSpan="6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 gridSpan="6">
                  <a:txBody>
                    <a:bodyPr/>
                    <a:lstStyle/>
                    <a:p>
                      <a:pPr algn="ctr" fontAlgn="b"/>
                      <a:endParaRPr lang="ru-RU" sz="1800" b="1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83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>
                          <a:latin typeface="Times New Roman"/>
                        </a:rPr>
                        <a:t>За результатами: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7751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latin typeface="Times New Roman"/>
                        </a:rPr>
                        <a:t>                 - 1 оцінювання;</a:t>
                      </a:r>
                      <a:endParaRPr lang="ru-RU" sz="18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7751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latin typeface="Times New Roman"/>
                        </a:rPr>
                        <a:t>                 - 2 оцінювання.</a:t>
                      </a:r>
                      <a:endParaRPr lang="ru-RU" sz="18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3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Діагр. 1"/>
          <p:cNvGraphicFramePr>
            <a:graphicFrameLocks/>
          </p:cNvGraphicFramePr>
          <p:nvPr/>
        </p:nvGraphicFramePr>
        <p:xfrm>
          <a:off x="0" y="1628801"/>
          <a:ext cx="9144000" cy="52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8667750"/>
            <a:ext cx="5238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8867775"/>
            <a:ext cx="5238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260652"/>
          <a:ext cx="4392488" cy="6096743"/>
        </p:xfrm>
        <a:graphic>
          <a:graphicData uri="http://schemas.openxmlformats.org/drawingml/2006/table">
            <a:tbl>
              <a:tblPr/>
              <a:tblGrid>
                <a:gridCol w="2050969"/>
                <a:gridCol w="661603"/>
                <a:gridCol w="727763"/>
                <a:gridCol w="79213"/>
                <a:gridCol w="409542"/>
                <a:gridCol w="463398"/>
              </a:tblGrid>
              <a:tr h="20331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Результати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моніторингу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31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рівня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розвитку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дитини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старшого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дошкільного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віку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968"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60" marR="403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40360" marR="403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60" marR="403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0360" marR="403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6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ДНЗ: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3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Вихованець: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Криловецький Даніїл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3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Термін 1 оцінювання: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3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Термін 2 оцінювання: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968"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60" marR="403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0360" marR="403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0360" marR="403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40360" marR="403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360" marR="403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3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Фактор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 оцінювання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 оцінювання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Зміни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6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I. Фізичний розвиток й здоров’я дитини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0,11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0,038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II. Соціальний розвиток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0,035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6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III. Природничо-екологічний розвиток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0,035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9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IV. Предметно-практична діяльність та художньо-естетичний розвиток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0,018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V. Ігрова діяльність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6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VII. Сенсорно-пізнавальний розвиток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0,09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0,035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VII. Мовленнєвий розвиток 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0,038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Бальна оцінка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0,79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0,98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u="sng">
                          <a:latin typeface="Times New Roman"/>
                          <a:ea typeface="Times New Roman"/>
                          <a:cs typeface="Times New Roman"/>
                        </a:rPr>
                        <a:t>0,20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Рівень розвитку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Високий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Високий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360" marR="403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іагр. 1"/>
          <p:cNvGraphicFramePr/>
          <p:nvPr/>
        </p:nvGraphicFramePr>
        <p:xfrm>
          <a:off x="4644008" y="2276872"/>
          <a:ext cx="4320480" cy="392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Администратор\Desktop\фото кваліметрія\PB27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831419">
            <a:off x="4327287" y="2663482"/>
            <a:ext cx="4644008" cy="3483006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фото кваліметрія\PB27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0208">
            <a:off x="0" y="2420888"/>
            <a:ext cx="4571594" cy="3429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5144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Ігрова діагностична методика</a:t>
            </a:r>
            <a:br>
              <a:rPr 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“Чарівні</a:t>
            </a:r>
            <a:r>
              <a:rPr 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перетворення”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Содержимое 3" descr="PB270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212976"/>
            <a:ext cx="4752528" cy="3645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дминистратор\Desktop\фото кваліметрія\PB27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6287">
            <a:off x="4552755" y="269508"/>
            <a:ext cx="4581482" cy="3698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дминистратор\Desktop\фото кваліметрія\PB27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89913">
            <a:off x="-140205" y="409451"/>
            <a:ext cx="4776170" cy="3541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Администратор\Desktop\фото кваліметрія\PB300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истратор\Desktop\фото кваліметрія\PB30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32" y="404664"/>
            <a:ext cx="412809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дминистратор\Desktop\фото кваліметрія\PB30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4664"/>
            <a:ext cx="4248471" cy="3186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дминистратор\Desktop\фото кваліметрія\PB3000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54980"/>
            <a:ext cx="4205461" cy="315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779912" y="29969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4408" y="30689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61653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616530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964</TotalTime>
  <Words>480</Words>
  <Application>Microsoft Office PowerPoint</Application>
  <PresentationFormat>Экран (4:3)</PresentationFormat>
  <Paragraphs>259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Методологія комплексної оцінки розвитку  дітей старшого дошкільного віку з використанням кваліметричної моделі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Ігрова діагностична методика  “Я і світ”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Моніторинг якості дошкільної освіти</dc:title>
  <dc:creator>Альона</dc:creator>
  <cp:lastModifiedBy>Альона</cp:lastModifiedBy>
  <cp:revision>105</cp:revision>
  <dcterms:created xsi:type="dcterms:W3CDTF">2016-04-13T05:56:47Z</dcterms:created>
  <dcterms:modified xsi:type="dcterms:W3CDTF">2017-11-30T18:44:37Z</dcterms:modified>
</cp:coreProperties>
</file>